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  <p:sldMasterId id="2147483677" r:id="rId4"/>
  </p:sldMasterIdLst>
  <p:notesMasterIdLst>
    <p:notesMasterId r:id="rId19"/>
  </p:notesMasterIdLst>
  <p:handoutMasterIdLst>
    <p:handoutMasterId r:id="rId20"/>
  </p:handoutMasterIdLst>
  <p:sldIdLst>
    <p:sldId id="312" r:id="rId5"/>
    <p:sldId id="316" r:id="rId6"/>
    <p:sldId id="313" r:id="rId7"/>
    <p:sldId id="317" r:id="rId8"/>
    <p:sldId id="314" r:id="rId9"/>
    <p:sldId id="322" r:id="rId10"/>
    <p:sldId id="323" r:id="rId11"/>
    <p:sldId id="347" r:id="rId12"/>
    <p:sldId id="354" r:id="rId13"/>
    <p:sldId id="359" r:id="rId14"/>
    <p:sldId id="344" r:id="rId15"/>
    <p:sldId id="330" r:id="rId16"/>
    <p:sldId id="321" r:id="rId17"/>
    <p:sldId id="346" r:id="rId18"/>
  </p:sldIdLst>
  <p:sldSz cx="12192000" cy="6858000"/>
  <p:notesSz cx="6805613" cy="9944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R Pioneer" panose="020B0604020202020204" charset="0"/>
      <p:regular r:id="rId25"/>
      <p:bold r:id="rId26"/>
      <p:italic r:id="rId27"/>
      <p:boldItalic r:id="rId28"/>
    </p:embeddedFont>
    <p:embeddedFont>
      <p:font typeface="RR Pioneer Bold" panose="020B0604020202020204" charset="0"/>
      <p:bold r:id="rId29"/>
    </p:embeddedFont>
    <p:embeddedFont>
      <p:font typeface="RR Pioneer Light Condensed" panose="020B0604020202020204" charset="0"/>
      <p:regular r:id="rId30"/>
    </p:embeddedFont>
    <p:embeddedFont>
      <p:font typeface="RR Pioneer Medium" panose="020B0604020202020204" charset="0"/>
      <p:regular r:id="rId31"/>
      <p:italic r:id="rId32"/>
    </p:embeddedFont>
    <p:embeddedFont>
      <p:font typeface="RR Pioneer UltraLight Condense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BB2E-2E4A-4A27-8379-72956A7BAD0C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427BB-69BA-40A6-850A-91AF8CC6B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10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F8EC-3A43-4579-AA3F-FA1895B37A70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755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9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0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0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8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5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6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4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4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3" y="2230120"/>
            <a:ext cx="959247" cy="15608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/>
        </p:nvSpPr>
        <p:spPr>
          <a:xfrm>
            <a:off x="0" y="0"/>
            <a:ext cx="1642533" cy="135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565" y="2034807"/>
            <a:ext cx="7092103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4565" y="2671247"/>
            <a:ext cx="7092103" cy="4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4565" y="3418227"/>
            <a:ext cx="7092103" cy="333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4565" y="3710317"/>
            <a:ext cx="7092103" cy="466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3718" y="4847168"/>
            <a:ext cx="6682316" cy="2010833"/>
          </a:xfr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457189" indent="0">
              <a:buNone/>
              <a:defRPr sz="1100" b="0" i="0">
                <a:latin typeface="RR Pioneer Light Condensed" panose="020B0306050201060103" pitchFamily="34" charset="0"/>
              </a:defRPr>
            </a:lvl2pPr>
            <a:lvl3pPr marL="914377" indent="0">
              <a:buNone/>
              <a:defRPr sz="1100" b="0" i="0">
                <a:latin typeface="RR Pioneer Light Condensed" panose="020B0306050201060103" pitchFamily="34" charset="0"/>
              </a:defRPr>
            </a:lvl3pPr>
            <a:lvl4pPr marL="1371566" indent="0">
              <a:buNone/>
              <a:defRPr sz="1100" b="0" i="0">
                <a:latin typeface="RR Pioneer Light Condensed" panose="020B0306050201060103" pitchFamily="34" charset="0"/>
              </a:defRPr>
            </a:lvl4pPr>
            <a:lvl5pPr marL="1828754" indent="0">
              <a:buNone/>
              <a:defRPr sz="11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80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BA13FC3-6E65-4264-9FB9-EB50B80468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11691" y="245837"/>
            <a:ext cx="7024416" cy="4856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title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8126F-0A5D-2845-BB04-E3ECF16DB4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BB101-5CFA-2F4C-8F2C-60504B7FD007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80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Table with description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515474" y="6356350"/>
            <a:ext cx="8442065" cy="26796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+mj-lt"/>
              <a:buNone/>
              <a:defRPr sz="9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9EAF0CF-2455-8C4B-B80E-B8529C5309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050D0-BF5D-B94D-9041-0D975DDA53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15784" y="4546601"/>
            <a:ext cx="8441755" cy="1758951"/>
          </a:xfrm>
        </p:spPr>
        <p:txBody>
          <a:bodyPr anchor="b">
            <a:normAutofit/>
          </a:bodyPr>
          <a:lstStyle>
            <a:lvl1pPr marL="457189" indent="-457189">
              <a:buFont typeface="+mj-lt"/>
              <a:buAutoNum type="arabicPeriod"/>
              <a:defRPr sz="1600"/>
            </a:lvl1pPr>
            <a:lvl2pPr marL="761981" indent="-304792">
              <a:buFont typeface="+mj-lt"/>
              <a:buAutoNum type="arabicPeriod"/>
              <a:defRPr/>
            </a:lvl2pPr>
            <a:lvl3pPr marL="1219170" indent="-304792">
              <a:buFont typeface="+mj-lt"/>
              <a:buAutoNum type="arabicPeriod"/>
              <a:defRPr/>
            </a:lvl3pPr>
            <a:lvl4pPr marL="1676358" indent="-304792">
              <a:buFont typeface="+mj-lt"/>
              <a:buAutoNum type="arabicPeriod"/>
              <a:defRPr/>
            </a:lvl4pPr>
            <a:lvl5pPr marL="2133547" indent="-304792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9E960-06FB-F545-95E2-86748CE70E5A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856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Boxes with description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883326" y="873424"/>
            <a:ext cx="1770484" cy="2542577"/>
          </a:xfrm>
          <a:prstGeom prst="roundRect">
            <a:avLst>
              <a:gd name="adj" fmla="val 5190"/>
            </a:avLst>
          </a:prstGeom>
          <a:solidFill>
            <a:srgbClr val="004A50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tx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5066740" y="1869950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764658" y="873424"/>
            <a:ext cx="1770484" cy="2542577"/>
          </a:xfrm>
          <a:prstGeom prst="roundRect">
            <a:avLst>
              <a:gd name="adj" fmla="val 4616"/>
            </a:avLst>
          </a:prstGeom>
          <a:solidFill>
            <a:srgbClr val="007588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tx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6948072" y="1869950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8630558" y="873424"/>
            <a:ext cx="1770484" cy="2542577"/>
          </a:xfrm>
          <a:prstGeom prst="roundRect">
            <a:avLst>
              <a:gd name="adj" fmla="val 4042"/>
            </a:avLst>
          </a:prstGeom>
          <a:solidFill>
            <a:srgbClr val="00BFBD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bg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8813972" y="1869950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4883326" y="3528422"/>
            <a:ext cx="1770484" cy="2542577"/>
          </a:xfrm>
          <a:prstGeom prst="roundRect">
            <a:avLst>
              <a:gd name="adj" fmla="val 4616"/>
            </a:avLst>
          </a:prstGeom>
          <a:solidFill>
            <a:srgbClr val="C8C7CC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bg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5066740" y="4524949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6764658" y="3528422"/>
            <a:ext cx="1770484" cy="2542577"/>
          </a:xfrm>
          <a:prstGeom prst="roundRect">
            <a:avLst>
              <a:gd name="adj" fmla="val 3468"/>
            </a:avLst>
          </a:prstGeom>
          <a:solidFill>
            <a:srgbClr val="8A8A8F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tx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6948072" y="4524949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52" hasCustomPrompt="1"/>
          </p:nvPr>
        </p:nvSpPr>
        <p:spPr>
          <a:xfrm>
            <a:off x="8630558" y="3528422"/>
            <a:ext cx="1770484" cy="2542577"/>
          </a:xfrm>
          <a:prstGeom prst="roundRect">
            <a:avLst>
              <a:gd name="adj" fmla="val 3468"/>
            </a:avLst>
          </a:prstGeom>
          <a:solidFill>
            <a:srgbClr val="666666"/>
          </a:solidFill>
        </p:spPr>
        <p:txBody>
          <a:bodyPr lIns="191995" tIns="191995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00" kern="1200" smtClean="0">
                <a:solidFill>
                  <a:schemeClr val="tx1"/>
                </a:solidFill>
                <a:latin typeface="RR Pioneer Light Condensed" panose="020B030605020106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8813972" y="4524949"/>
            <a:ext cx="1467161" cy="14159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16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FF9082D-03BB-FE44-8728-A7B048805B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63E9CE-20A1-2041-83F4-E1E7E9F5A6E2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5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1381760" y="276860"/>
            <a:ext cx="9001760" cy="5063491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video by clicking the icon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C923D-3633-DA4F-A242-FDE7BA14EB2E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4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22" y="2222218"/>
            <a:ext cx="949959" cy="154575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26" y="5085264"/>
            <a:ext cx="10852151" cy="1275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/>
        </p:nvSpPr>
        <p:spPr>
          <a:xfrm>
            <a:off x="-24435" y="6965696"/>
            <a:ext cx="2888513" cy="76355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300" kern="120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57E9-5E6B-436A-A72C-BB3D78E3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9C1D-8215-415E-98D9-147046C6A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B2F6E-96EC-427B-A1CD-E6FE4FA0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A75A-D910-4861-A10E-74838EC188B7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B03D-FA11-4216-B339-8185EF51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2511-532A-4DB7-82B1-55AF1942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78FC9-E919-480E-943D-A78527DBD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8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709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2">
    <p:bg>
      <p:bgPr>
        <a:solidFill>
          <a:srgbClr val="004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3068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FD5E6-E11F-3B45-AB39-17AA77441CDD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8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3">
    <p:bg>
      <p:bgPr>
        <a:solidFill>
          <a:srgbClr val="9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3068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28651-25B7-834C-A93C-10DAAB8ABC70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4">
    <p:bg>
      <p:bgPr>
        <a:solidFill>
          <a:srgbClr val="580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2749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FC1B5-14F8-ED4A-89CE-D3ED71A8E9EF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RR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5" y="1310641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5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bg2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707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5">
    <p:bg>
      <p:bgPr>
        <a:solidFill>
          <a:srgbClr val="034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3068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0B648-3128-274A-B559-AE457B3028B8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6">
    <p:bg>
      <p:bgPr>
        <a:solidFill>
          <a:srgbClr val="880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3389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56BE3-C5D3-0E4A-BBFB-678098C66B53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3287" y="1310643"/>
            <a:ext cx="5828876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287" y="1947080"/>
            <a:ext cx="5828876" cy="166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0" y="1270000"/>
            <a:ext cx="263144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3952240" y="1270000"/>
            <a:ext cx="7792720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3389" y="1151453"/>
            <a:ext cx="203538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A4CBF-F630-1242-A715-724F9B45D852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91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422" y="6305523"/>
            <a:ext cx="462983" cy="26674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900" smtClean="0">
                <a:solidFill>
                  <a:schemeClr val="bg1"/>
                </a:solidFill>
              </a:rPr>
              <a:pPr algn="r"/>
              <a:t>‹#›</a:t>
            </a:fld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8210013" y="0"/>
            <a:ext cx="3981987" cy="3487837"/>
          </a:xfrm>
          <a:prstGeom prst="rect">
            <a:avLst/>
          </a:prstGeom>
          <a:solidFill>
            <a:schemeClr val="tx2"/>
          </a:solidFill>
        </p:spPr>
        <p:txBody>
          <a:bodyPr lIns="479964" tIns="383972" rIns="95994" bIns="0"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tx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700" kern="1200" dirty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4BB3C7-80FA-426E-9DBA-9800CB29E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373" y="0"/>
            <a:ext cx="3992880" cy="349504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lIns="479964" tIns="383972" rIns="95994" bIns="0" anchor="t"/>
          <a:lstStyle>
            <a:lvl1pPr>
              <a:defRPr sz="107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 dirty="0"/>
              <a:t>XXX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A2FD70F-1785-481B-9CC5-EED09D4790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0141" y="1761069"/>
            <a:ext cx="3221323" cy="931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67" indent="0">
              <a:buNone/>
              <a:defRPr sz="1600">
                <a:solidFill>
                  <a:schemeClr val="bg1"/>
                </a:solidFill>
              </a:defRPr>
            </a:lvl2pPr>
            <a:lvl3pPr marL="914332" indent="0">
              <a:buNone/>
              <a:defRPr sz="1600">
                <a:solidFill>
                  <a:schemeClr val="bg1"/>
                </a:solidFill>
              </a:defRPr>
            </a:lvl3pPr>
            <a:lvl4pPr marL="1371498" indent="0">
              <a:buNone/>
              <a:defRPr sz="1600">
                <a:solidFill>
                  <a:schemeClr val="bg1"/>
                </a:solidFill>
              </a:defRPr>
            </a:lvl4pPr>
            <a:lvl5pPr marL="1828664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DC2067-6847-4E45-ACE9-1E17F0DE6EA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113107" y="3626838"/>
            <a:ext cx="3992880" cy="3231164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BECAB30-4035-4F64-8095-A45288A2B2D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-13154"/>
            <a:ext cx="3992880" cy="3508196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9DC2067-6847-4E45-ACE9-1E17F0DE6EA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0" y="3626838"/>
            <a:ext cx="3992880" cy="3231164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9DC2067-6847-4E45-ACE9-1E17F0DE6EA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209280" y="3626838"/>
            <a:ext cx="3982720" cy="3231164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A2FD70F-1785-481B-9CC5-EED09D4790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583897" y="1761069"/>
            <a:ext cx="3221323" cy="931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 marL="457167" indent="0">
              <a:buNone/>
              <a:defRPr sz="1600">
                <a:solidFill>
                  <a:schemeClr val="bg1"/>
                </a:solidFill>
              </a:defRPr>
            </a:lvl2pPr>
            <a:lvl3pPr marL="914332" indent="0">
              <a:buNone/>
              <a:defRPr sz="1600">
                <a:solidFill>
                  <a:schemeClr val="bg1"/>
                </a:solidFill>
              </a:defRPr>
            </a:lvl3pPr>
            <a:lvl4pPr marL="1371498" indent="0">
              <a:buNone/>
              <a:defRPr sz="1600">
                <a:solidFill>
                  <a:schemeClr val="bg1"/>
                </a:solidFill>
              </a:defRPr>
            </a:lvl4pPr>
            <a:lvl5pPr marL="1828664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10420044" y="509287"/>
            <a:ext cx="1123777" cy="72534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00" kern="1200" dirty="0" smtClean="0">
                <a:solidFill>
                  <a:schemeClr val="tx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7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700" kern="1200" dirty="0">
                <a:solidFill>
                  <a:schemeClr val="bg1"/>
                </a:solidFill>
                <a:latin typeface="RR Pioneer UltraLight Condensed" panose="020B020603020106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A4E7AE-7C6C-436A-81D1-F816D0D39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6" y="309880"/>
            <a:ext cx="427733" cy="69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55291C-268A-444D-A227-8480BEFBBFB0}"/>
              </a:ext>
            </a:extLst>
          </p:cNvPr>
          <p:cNvSpPr txBox="1"/>
          <p:nvPr userDrawn="1"/>
        </p:nvSpPr>
        <p:spPr>
          <a:xfrm>
            <a:off x="-141753" y="-944768"/>
            <a:ext cx="1556173" cy="53348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r>
              <a:rPr lang="en-GB" sz="130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DA48525-1AA5-4330-9411-42FD49BE70F2}"/>
              </a:ext>
            </a:extLst>
          </p:cNvPr>
          <p:cNvSpPr/>
          <p:nvPr userDrawn="1"/>
        </p:nvSpPr>
        <p:spPr>
          <a:xfrm rot="10800000" flipH="1">
            <a:off x="667684" y="-386633"/>
            <a:ext cx="201488" cy="262808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DDD69E-C972-0E41-A888-BC75160AF772}"/>
              </a:ext>
            </a:extLst>
          </p:cNvPr>
          <p:cNvSpPr/>
          <p:nvPr userDrawn="1"/>
        </p:nvSpPr>
        <p:spPr>
          <a:xfrm>
            <a:off x="-24433" y="6965697"/>
            <a:ext cx="2888513" cy="76355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l"/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300" kern="120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709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Figure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42080" y="0"/>
            <a:ext cx="82499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6" y="1211040"/>
            <a:ext cx="3093396" cy="733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4F97F8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Title of emphasis / quote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023360" y="0"/>
            <a:ext cx="4024405" cy="3361712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157436" y="0"/>
            <a:ext cx="4034565" cy="3361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023360" y="3465808"/>
            <a:ext cx="4024405" cy="3392192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8157436" y="3465808"/>
            <a:ext cx="4034565" cy="3392192"/>
          </a:xfrm>
          <a:prstGeom prst="rect">
            <a:avLst/>
          </a:prstGeom>
          <a:solidFill>
            <a:srgbClr val="4F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GB">
              <a:solidFill>
                <a:srgbClr val="262624"/>
              </a:solidFill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33059" y="195037"/>
            <a:ext cx="3775268" cy="5501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Information title</a:t>
            </a:r>
            <a:br>
              <a:rPr lang="en-GB" dirty="0"/>
            </a:b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53449" y="195037"/>
            <a:ext cx="3784799" cy="5501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Information title</a:t>
            </a:r>
            <a:br>
              <a:rPr lang="en-GB" dirty="0"/>
            </a:br>
            <a:endParaRPr lang="en-GB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53449" y="3625591"/>
            <a:ext cx="3784799" cy="555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Information title</a:t>
            </a:r>
            <a:br>
              <a:rPr lang="en-GB" dirty="0"/>
            </a:br>
            <a:endParaRPr lang="en-GB" dirty="0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81929" y="971587"/>
            <a:ext cx="1066963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81929" y="1739675"/>
            <a:ext cx="1066963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81929" y="2507759"/>
            <a:ext cx="1066963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133059" y="836712"/>
            <a:ext cx="3775268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33059" y="1604797"/>
            <a:ext cx="3775268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33059" y="2372883"/>
            <a:ext cx="3775268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501229" y="920787"/>
            <a:ext cx="2037491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700" kern="1200" baseline="0" smtClean="0">
                <a:solidFill>
                  <a:schemeClr val="tx1"/>
                </a:solidFill>
                <a:latin typeface="RR Pioneer UltraLight Condensed" panose="020B020603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501229" y="1688874"/>
            <a:ext cx="2037491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700" kern="1200" baseline="0" smtClean="0">
                <a:solidFill>
                  <a:schemeClr val="tx1"/>
                </a:solidFill>
                <a:latin typeface="RR Pioneer UltraLight Condensed" panose="020B020603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01229" y="2456959"/>
            <a:ext cx="2037491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700" kern="1200" baseline="0" smtClean="0">
                <a:solidFill>
                  <a:schemeClr val="tx1"/>
                </a:solidFill>
                <a:latin typeface="RR Pioneer UltraLight Condensed" panose="020B020603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531972" y="971587"/>
            <a:ext cx="1064096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531972" y="1739675"/>
            <a:ext cx="1064096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531972" y="2507759"/>
            <a:ext cx="1064096" cy="7026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83105" y="836712"/>
            <a:ext cx="3784799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283105" y="1604797"/>
            <a:ext cx="3784799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283105" y="2372883"/>
            <a:ext cx="3784799" cy="402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tx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33059" y="3612511"/>
            <a:ext cx="3698380" cy="555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Information title</a:t>
            </a:r>
            <a:br>
              <a:rPr lang="en-GB" dirty="0"/>
            </a:br>
            <a:endParaRPr lang="en-GB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133059" y="4254183"/>
            <a:ext cx="3698380" cy="406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600" kern="1200" baseline="0" smtClean="0">
                <a:solidFill>
                  <a:schemeClr val="bg1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Information title</a:t>
            </a:r>
            <a:br>
              <a:rPr lang="en-GB" dirty="0"/>
            </a:br>
            <a:endParaRPr lang="en-GB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72552" y="4454641"/>
            <a:ext cx="1001313" cy="7090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300" kern="1200" baseline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01229" y="4403841"/>
            <a:ext cx="2037491" cy="70904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700" kern="1200" baseline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32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69" hasCustomPrompt="1"/>
          </p:nvPr>
        </p:nvSpPr>
        <p:spPr>
          <a:xfrm>
            <a:off x="4265793" y="1159769"/>
            <a:ext cx="64911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70" hasCustomPrompt="1"/>
          </p:nvPr>
        </p:nvSpPr>
        <p:spPr>
          <a:xfrm>
            <a:off x="4265793" y="1918233"/>
            <a:ext cx="64911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9" name="Content Placeholder 3"/>
          <p:cNvSpPr>
            <a:spLocks noGrp="1"/>
          </p:cNvSpPr>
          <p:nvPr>
            <p:ph sz="quarter" idx="71" hasCustomPrompt="1"/>
          </p:nvPr>
        </p:nvSpPr>
        <p:spPr>
          <a:xfrm>
            <a:off x="4265793" y="2691398"/>
            <a:ext cx="64911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4" name="Content Placeholder 3"/>
          <p:cNvSpPr>
            <a:spLocks noGrp="1"/>
          </p:cNvSpPr>
          <p:nvPr>
            <p:ph sz="quarter" idx="72" hasCustomPrompt="1"/>
          </p:nvPr>
        </p:nvSpPr>
        <p:spPr>
          <a:xfrm>
            <a:off x="8413449" y="1159769"/>
            <a:ext cx="65075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5" name="Content Placeholder 3"/>
          <p:cNvSpPr>
            <a:spLocks noGrp="1"/>
          </p:cNvSpPr>
          <p:nvPr>
            <p:ph sz="quarter" idx="73" hasCustomPrompt="1"/>
          </p:nvPr>
        </p:nvSpPr>
        <p:spPr>
          <a:xfrm>
            <a:off x="8413449" y="1918233"/>
            <a:ext cx="65075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6" name="Content Placeholder 3"/>
          <p:cNvSpPr>
            <a:spLocks noGrp="1"/>
          </p:cNvSpPr>
          <p:nvPr>
            <p:ph sz="quarter" idx="74" hasCustomPrompt="1"/>
          </p:nvPr>
        </p:nvSpPr>
        <p:spPr>
          <a:xfrm>
            <a:off x="8413449" y="2691398"/>
            <a:ext cx="65075" cy="376935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62" name="Content Placeholder 3"/>
          <p:cNvSpPr>
            <a:spLocks noGrp="1"/>
          </p:cNvSpPr>
          <p:nvPr>
            <p:ph sz="quarter" idx="75" hasCustomPrompt="1"/>
          </p:nvPr>
        </p:nvSpPr>
        <p:spPr>
          <a:xfrm>
            <a:off x="4265793" y="4646659"/>
            <a:ext cx="64911" cy="380352"/>
          </a:xfrm>
          <a:prstGeom prst="upArrow">
            <a:avLst>
              <a:gd name="adj1" fmla="val 22226"/>
              <a:gd name="adj2" fmla="val 69004"/>
            </a:avLst>
          </a:prstGeo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F4DC6-65A2-3841-AFDB-31D5EFC0482C}"/>
              </a:ext>
            </a:extLst>
          </p:cNvPr>
          <p:cNvSpPr>
            <a:spLocks noGrp="1"/>
          </p:cNvSpPr>
          <p:nvPr>
            <p:ph sz="quarter" idx="76" hasCustomPrompt="1"/>
          </p:nvPr>
        </p:nvSpPr>
        <p:spPr>
          <a:xfrm>
            <a:off x="8252888" y="4254500"/>
            <a:ext cx="3814233" cy="246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41D24A0-3775-C044-A1BD-D228585B145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00046" y="2074635"/>
            <a:ext cx="3093396" cy="240592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 b="0" i="0">
                <a:solidFill>
                  <a:schemeClr val="tx1"/>
                </a:solidFill>
                <a:latin typeface="RR Pioneer" panose="020B05030502010401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8E1A4E-C3DE-AE4A-9D59-7205251DE45D}"/>
              </a:ext>
            </a:extLst>
          </p:cNvPr>
          <p:cNvSpPr txBox="1"/>
          <p:nvPr userDrawn="1"/>
        </p:nvSpPr>
        <p:spPr>
          <a:xfrm>
            <a:off x="58422" y="6305523"/>
            <a:ext cx="462983" cy="29238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9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R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2871" y="1310641"/>
            <a:ext cx="8922089" cy="691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447042" y="1270000"/>
            <a:ext cx="1864357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822871" y="1270000"/>
            <a:ext cx="8922089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482" y="1151453"/>
            <a:ext cx="1789997" cy="2208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7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97F8D-1EC4-D64D-A211-EDC2B55C1E2E}"/>
              </a:ext>
            </a:extLst>
          </p:cNvPr>
          <p:cNvSpPr txBox="1"/>
          <p:nvPr userDrawn="1"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 strike="noStrike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822871" y="2119208"/>
            <a:ext cx="8922089" cy="4088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1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22" y="2222218"/>
            <a:ext cx="949959" cy="154575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26" y="5085264"/>
            <a:ext cx="10852151" cy="1275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-24435" y="6965696"/>
            <a:ext cx="2888513" cy="76355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300" kern="120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300" kern="120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300" kern="120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50955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BDEF1-B898-4A2C-9771-78C2AF76F6C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C66F18-696D-460F-AC3A-830E79EA1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514" y="1267248"/>
            <a:ext cx="7782447" cy="9273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1274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2514" y="2507755"/>
            <a:ext cx="7782447" cy="35009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1274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for longer sections of copy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C6105F-6C59-5947-BBC6-DB893D68A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62514" y="1267884"/>
            <a:ext cx="7069553" cy="4510616"/>
          </a:xfrm>
        </p:spPr>
        <p:txBody>
          <a:bodyPr lIns="0" tIns="0" rIns="0" bIns="0" numCol="2" spcCol="307192"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en-US" dirty="0"/>
              <a:t>Please change first paragraph to RR Pioneer Bold 10 </a:t>
            </a:r>
            <a:r>
              <a:rPr lang="en-US" dirty="0" err="1"/>
              <a:t>pt</a:t>
            </a:r>
            <a:r>
              <a:rPr lang="en-US" dirty="0"/>
              <a:t> in blue.</a:t>
            </a:r>
          </a:p>
          <a:p>
            <a:r>
              <a:rPr lang="en-GB" dirty="0"/>
              <a:t>2 column layout.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909CC-7DED-164A-81F5-9CFA2637F683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80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Diagram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CE4D-8DDE-4CA8-86B0-4C951DED7D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04785" y="1325033"/>
            <a:ext cx="6896100" cy="408093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/>
              <a:t>Insert diagram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DF99A-2375-0449-8043-359F9183447D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5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Diagram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4B29D1-991B-4A1F-B583-59E14A11F7C5}"/>
              </a:ext>
            </a:extLst>
          </p:cNvPr>
          <p:cNvSpPr/>
          <p:nvPr/>
        </p:nvSpPr>
        <p:spPr>
          <a:xfrm>
            <a:off x="0" y="1"/>
            <a:ext cx="12192000" cy="5709423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6E5E1-919A-4580-8550-7C4BC1BCD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4184" y="5709424"/>
            <a:ext cx="9127816" cy="1148577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lIns="479988" tIns="95998" rIns="95998" bIns="0" anchor="t"/>
          <a:lstStyle>
            <a:lvl1pPr>
              <a:defRPr sz="2400">
                <a:solidFill>
                  <a:schemeClr val="tx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AE5A4-5139-4038-9858-83E95B7FC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4" y="309880"/>
            <a:ext cx="427733" cy="69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BC87B-F713-1D4F-9E4F-C5E5F54818E1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033197" y="3176"/>
            <a:ext cx="5012607" cy="6854824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74157" y="3176"/>
            <a:ext cx="4017844" cy="2885581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733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24E852-DC2D-4F10-B3B5-F14AFFB99A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74157" y="3020696"/>
            <a:ext cx="4017844" cy="3837304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1DBEBF0-52AF-B54B-B38A-850FCC6BD2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0C84C-FDEE-D042-9B17-011D6D81644F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733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/>
        </p:nvSpPr>
        <p:spPr>
          <a:xfrm>
            <a:off x="3033197" y="0"/>
            <a:ext cx="9158803" cy="3970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5405" y="499837"/>
            <a:ext cx="7746676" cy="556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/>
        </p:nvSpPr>
        <p:spPr>
          <a:xfrm>
            <a:off x="3033197" y="3971576"/>
            <a:ext cx="9158803" cy="2886424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5405" y="4479232"/>
            <a:ext cx="7827956" cy="600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400" kern="1200" smtClean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B5CB87-AAA8-CE4C-B05C-A179A91BF7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2E678-474C-424E-A347-D01706EB32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6351" y="1056218"/>
            <a:ext cx="7744883" cy="263736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9122F4-F3DC-5340-97E3-CF359AD8E1E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6352" y="5181600"/>
            <a:ext cx="7827009" cy="1390651"/>
          </a:xfrm>
        </p:spPr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/>
              <a:t>Lorem ipsum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18DF5-5BBE-F141-8EAD-7E1F4FB92CA9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R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/>
        </p:nvSpPr>
        <p:spPr>
          <a:xfrm>
            <a:off x="3033198" y="0"/>
            <a:ext cx="413298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474" y="1267248"/>
            <a:ext cx="3393327" cy="9273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45" y="1211037"/>
            <a:ext cx="2382196" cy="942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with description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95DE32B-EA12-D14A-BBAB-DC064BD148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0568" y="2036234"/>
            <a:ext cx="2381673" cy="2510367"/>
          </a:xfrm>
        </p:spPr>
        <p:txBody>
          <a:bodyPr>
            <a:normAutofit/>
          </a:bodyPr>
          <a:lstStyle>
            <a:lvl1pPr>
              <a:defRPr sz="1600"/>
            </a:lvl1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BD0C7-A049-7647-A92E-DC5CF7FE3E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15784" y="2474384"/>
            <a:ext cx="3393016" cy="3536949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6E99E-E341-EA4A-96CC-FFD81603FE94}"/>
              </a:ext>
            </a:extLst>
          </p:cNvPr>
          <p:cNvSpPr txBox="1"/>
          <p:nvPr/>
        </p:nvSpPr>
        <p:spPr>
          <a:xfrm>
            <a:off x="58419" y="6305523"/>
            <a:ext cx="46298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fld id="{08E80C4F-F991-49D9-9709-D9215F6A9D89}" type="slidenum">
              <a:rPr lang="en-GB" sz="11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110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3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4" y="309880"/>
            <a:ext cx="427733" cy="696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/>
        </p:nvSpPr>
        <p:spPr>
          <a:xfrm>
            <a:off x="432674" y="6259512"/>
            <a:ext cx="61829" cy="386821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/>
        </p:nvSpPr>
        <p:spPr>
          <a:xfrm>
            <a:off x="67733" y="7103872"/>
            <a:ext cx="2704180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GB" sz="130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300">
                <a:latin typeface="RR Pioneer Light Condensed" panose="020B0306050201060103" pitchFamily="34" charset="0"/>
              </a:rPr>
              <a:t> </a:t>
            </a:r>
            <a: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300" baseline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30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/>
        </p:nvSpPr>
        <p:spPr>
          <a:xfrm flipH="1">
            <a:off x="162561" y="6965696"/>
            <a:ext cx="124631" cy="16256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492419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2018 Rolls-Royce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 </a:t>
            </a:r>
            <a:r>
              <a:rPr lang="en-GB" sz="1000"/>
              <a:t>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336" y="1826685"/>
            <a:ext cx="7903464" cy="419616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336" y="366185"/>
            <a:ext cx="7903464" cy="13250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+mj-lt"/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18A0FA-52E0-D24F-9810-3D7755E244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" y="309880"/>
            <a:ext cx="427733" cy="6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7A8F99-918C-0747-A70C-2E85DA69307B}"/>
              </a:ext>
            </a:extLst>
          </p:cNvPr>
          <p:cNvSpPr/>
          <p:nvPr/>
        </p:nvSpPr>
        <p:spPr>
          <a:xfrm>
            <a:off x="150959" y="7168333"/>
            <a:ext cx="626503" cy="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F4309-2788-634F-9C17-062C826298FC}"/>
              </a:ext>
            </a:extLst>
          </p:cNvPr>
          <p:cNvSpPr txBox="1"/>
          <p:nvPr/>
        </p:nvSpPr>
        <p:spPr>
          <a:xfrm>
            <a:off x="67734" y="7103872"/>
            <a:ext cx="3161380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GB" sz="1300">
                <a:solidFill>
                  <a:schemeClr val="bg1"/>
                </a:solidFill>
                <a:latin typeface="RR Pioneer Medium" panose="020B0603050201040103" pitchFamily="34" charset="0"/>
              </a:rPr>
              <a:t>WHITE</a:t>
            </a:r>
            <a:r>
              <a:rPr lang="en-GB" sz="1300">
                <a:latin typeface="RR Pioneer Light Condensed" panose="020B0306050201060103" pitchFamily="34" charset="0"/>
              </a:rPr>
              <a:t>   </a:t>
            </a:r>
            <a: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30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300" baseline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2</a:t>
            </a:r>
            <a:endParaRPr lang="en-GB" sz="130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C4825A1-C970-2D47-86CF-B95FE9346B43}"/>
              </a:ext>
            </a:extLst>
          </p:cNvPr>
          <p:cNvSpPr/>
          <p:nvPr/>
        </p:nvSpPr>
        <p:spPr>
          <a:xfrm flipH="1">
            <a:off x="162562" y="6965696"/>
            <a:ext cx="124631" cy="16256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6F55A-7BBA-B34D-A899-858C22B2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B9034AC2-F01E-AA40-BAC6-6F89CD105EB3}"/>
              </a:ext>
            </a:extLst>
          </p:cNvPr>
          <p:cNvSpPr/>
          <p:nvPr/>
        </p:nvSpPr>
        <p:spPr>
          <a:xfrm>
            <a:off x="432675" y="6259512"/>
            <a:ext cx="61829" cy="386821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GB">
              <a:solidFill>
                <a:schemeClr val="tx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DAEB3C-90C5-C54C-A6CE-F5562D88C2B5}"/>
              </a:ext>
            </a:extLst>
          </p:cNvPr>
          <p:cNvSpPr txBox="1">
            <a:spLocks/>
          </p:cNvSpPr>
          <p:nvPr/>
        </p:nvSpPr>
        <p:spPr>
          <a:xfrm>
            <a:off x="492420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100">
                <a:solidFill>
                  <a:schemeClr val="tx1"/>
                </a:solidFill>
                <a:latin typeface="RR Pioneer Light Condensed" panose="020B0306050201060103" pitchFamily="34" charset="0"/>
              </a:rPr>
              <a:t>Business sensitivity classification | © 2018 Rolls-Royce Business proprietary classification </a:t>
            </a:r>
            <a:br>
              <a:rPr lang="en-GB" sz="1100">
                <a:solidFill>
                  <a:schemeClr val="tx1"/>
                </a:solidFill>
                <a:latin typeface="RR Pioneer Light Condensed" panose="020B0306050201060103" pitchFamily="34" charset="0"/>
              </a:rPr>
            </a:br>
            <a:r>
              <a:rPr lang="en-GB" sz="1100">
                <a:solidFill>
                  <a:schemeClr val="tx1"/>
                </a:solidFill>
                <a:latin typeface="RR Pioneer Light Condensed" panose="020B0306050201060103" pitchFamily="34" charset="0"/>
              </a:rPr>
              <a:t>Export Control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4680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0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146" userDrawn="1">
          <p15:clr>
            <a:srgbClr val="F26B43"/>
          </p15:clr>
        </p15:guide>
        <p15:guide id="4" pos="790" userDrawn="1">
          <p15:clr>
            <a:srgbClr val="F26B43"/>
          </p15:clr>
        </p15:guide>
        <p15:guide id="5" pos="854" userDrawn="1">
          <p15:clr>
            <a:srgbClr val="F26B43"/>
          </p15:clr>
        </p15:guide>
        <p15:guide id="6" pos="1429" userDrawn="1">
          <p15:clr>
            <a:srgbClr val="F26B43"/>
          </p15:clr>
        </p15:guide>
        <p15:guide id="7" pos="1497" userDrawn="1">
          <p15:clr>
            <a:srgbClr val="F26B43"/>
          </p15:clr>
        </p15:guide>
        <p15:guide id="8" pos="2143" userDrawn="1">
          <p15:clr>
            <a:srgbClr val="F26B43"/>
          </p15:clr>
        </p15:guide>
        <p15:guide id="9" pos="2078" userDrawn="1">
          <p15:clr>
            <a:srgbClr val="F26B43"/>
          </p15:clr>
        </p15:guide>
        <p15:guide id="10" pos="2721" userDrawn="1">
          <p15:clr>
            <a:srgbClr val="F26B43"/>
          </p15:clr>
        </p15:guide>
        <p15:guide id="11" pos="3371" userDrawn="1">
          <p15:clr>
            <a:srgbClr val="F26B43"/>
          </p15:clr>
        </p15:guide>
        <p15:guide id="12" pos="3437" userDrawn="1">
          <p15:clr>
            <a:srgbClr val="F26B43"/>
          </p15:clr>
        </p15:guide>
        <p15:guide id="13" pos="4022" userDrawn="1">
          <p15:clr>
            <a:srgbClr val="F26B43"/>
          </p15:clr>
        </p15:guide>
        <p15:guide id="14" pos="4089" userDrawn="1">
          <p15:clr>
            <a:srgbClr val="F26B43"/>
          </p15:clr>
        </p15:guide>
        <p15:guide id="15" pos="4672" userDrawn="1">
          <p15:clr>
            <a:srgbClr val="F26B43"/>
          </p15:clr>
        </p15:guide>
        <p15:guide id="16" pos="4737" userDrawn="1">
          <p15:clr>
            <a:srgbClr val="F26B43"/>
          </p15:clr>
        </p15:guide>
        <p15:guide id="17" pos="5385" userDrawn="1">
          <p15:clr>
            <a:srgbClr val="F26B43"/>
          </p15:clr>
        </p15:guide>
        <p15:guide id="18" pos="5318" userDrawn="1">
          <p15:clr>
            <a:srgbClr val="F26B43"/>
          </p15:clr>
        </p15:guide>
        <p15:guide id="19" orient="horz" pos="622" userDrawn="1">
          <p15:clr>
            <a:srgbClr val="F26B43"/>
          </p15:clr>
        </p15:guide>
        <p15:guide id="20" orient="horz" pos="1098" userDrawn="1">
          <p15:clr>
            <a:srgbClr val="F26B43"/>
          </p15:clr>
        </p15:guide>
        <p15:guide id="21" orient="horz" pos="1575" userDrawn="1">
          <p15:clr>
            <a:srgbClr val="F26B43"/>
          </p15:clr>
        </p15:guide>
        <p15:guide id="22" orient="horz" pos="2051" userDrawn="1">
          <p15:clr>
            <a:srgbClr val="F26B43"/>
          </p15:clr>
        </p15:guide>
        <p15:guide id="23" orient="horz" pos="2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Dr Iain Baillie, Chief of Resource Strategy Rolls-Royce &amp; President BINDT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June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This information is provided by Rolls-Royce in good faith based upon the latest information available to it; no warranty or representation is given; no contractual or other binding commitment is implied.</a:t>
            </a:r>
          </a:p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14565" y="2034806"/>
            <a:ext cx="8175835" cy="1279894"/>
          </a:xfrm>
        </p:spPr>
        <p:txBody>
          <a:bodyPr>
            <a:normAutofit fontScale="55000" lnSpcReduction="20000"/>
          </a:bodyPr>
          <a:lstStyle/>
          <a:p>
            <a:r>
              <a:rPr lang="en-GB"/>
              <a:t>2021 Non Destructive Technology Apprenticeships</a:t>
            </a:r>
          </a:p>
          <a:p>
            <a:endParaRPr lang="en-GB"/>
          </a:p>
          <a:p>
            <a:r>
              <a:rPr lang="en-GB" sz="3600">
                <a:solidFill>
                  <a:schemeClr val="tx2">
                    <a:lumMod val="60000"/>
                    <a:lumOff val="40000"/>
                  </a:schemeClr>
                </a:solidFill>
              </a:rPr>
              <a:t>2021 Condition Monitoring Conference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900" y="61468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44484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Apprentice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62396"/>
              </p:ext>
            </p:extLst>
          </p:nvPr>
        </p:nvGraphicFramePr>
        <p:xfrm>
          <a:off x="2927678" y="1992414"/>
          <a:ext cx="8342004" cy="2176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Current apprentices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Qualifications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Operator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 Level 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err="1">
                          <a:effectLst/>
                        </a:rPr>
                        <a:t>Technican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Level 2s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Engineer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3s + Degree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8350" y="2540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19042"/>
              </p:ext>
            </p:extLst>
          </p:nvPr>
        </p:nvGraphicFramePr>
        <p:xfrm>
          <a:off x="2928258" y="4420865"/>
          <a:ext cx="8342004" cy="2437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Apprentices who have now passed EPAs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Qualifications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Operator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 Level 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Technician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Level 2s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Engineer/Graduate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3s + Degree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187624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Condition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0444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08571" y="1285241"/>
            <a:ext cx="8922089" cy="691460"/>
          </a:xfrm>
        </p:spPr>
        <p:txBody>
          <a:bodyPr>
            <a:normAutofit fontScale="55000" lnSpcReduction="20000"/>
          </a:bodyPr>
          <a:lstStyle/>
          <a:p>
            <a:r>
              <a:rPr lang="en-GB"/>
              <a:t>Condition Monitoring – Reviewed by BINDT’s Condition Monitoring Technical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492419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2018 Rolls-Royce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 </a:t>
            </a:r>
            <a:r>
              <a:rPr lang="en-GB" sz="1000"/>
              <a:t>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94000" y="2844800"/>
            <a:ext cx="23495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Operator</a:t>
            </a:r>
          </a:p>
          <a:p>
            <a:pPr algn="ctr"/>
            <a:r>
              <a:rPr lang="en-GB"/>
              <a:t>(1 NDT Method)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40450" y="2844800"/>
            <a:ext cx="23495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Technician</a:t>
            </a:r>
          </a:p>
          <a:p>
            <a:pPr algn="ctr"/>
            <a:r>
              <a:rPr lang="en-GB"/>
              <a:t>(3 NDT Methods)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613900" y="2844800"/>
            <a:ext cx="23495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Engineer</a:t>
            </a:r>
          </a:p>
          <a:p>
            <a:pPr algn="ctr"/>
            <a:r>
              <a:rPr lang="en-GB"/>
              <a:t>(Degree Level) + NDT L3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1798" y="3759200"/>
            <a:ext cx="259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Being reviewed 2</a:t>
            </a:r>
            <a:r>
              <a:rPr lang="en-GB" baseline="30000">
                <a:solidFill>
                  <a:schemeClr val="bg1"/>
                </a:solidFill>
              </a:rPr>
              <a:t>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ETA Jan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1349" y="3823395"/>
            <a:ext cx="25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Already available for CM &amp; SHM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Needs reviewed in 2022.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4400" y="3823395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Just needs more CM methods listed and to delete the NDT (where T = Testing)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Skills, Behaviours and Knowledge the same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88951" y="5534561"/>
            <a:ext cx="139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>
                <a:solidFill>
                  <a:srgbClr val="92D050"/>
                </a:solidFill>
                <a:sym typeface="Wingdings"/>
              </a:rPr>
              <a:t></a:t>
            </a:r>
            <a:endParaRPr lang="en-GB" sz="800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5435597"/>
            <a:ext cx="139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>
                <a:solidFill>
                  <a:srgbClr val="92D050"/>
                </a:solidFill>
                <a:sym typeface="Wingdings"/>
              </a:rPr>
              <a:t>?</a:t>
            </a:r>
            <a:endParaRPr lang="en-GB" sz="800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598" y="5425534"/>
            <a:ext cx="139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>
                <a:solidFill>
                  <a:srgbClr val="92D050"/>
                </a:solidFill>
                <a:sym typeface="Wingdings"/>
              </a:rPr>
              <a:t>?</a:t>
            </a:r>
            <a:endParaRPr lang="en-GB" sz="800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0199" y="5624272"/>
            <a:ext cx="293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92D050"/>
                </a:solidFill>
              </a:rPr>
              <a:t>BINDT can talk to the Institute for Apprentices for guidance if needed ASAP.</a:t>
            </a:r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87311" y="2064440"/>
            <a:ext cx="9176089" cy="691460"/>
          </a:xfrm>
          <a:solidFill>
            <a:schemeClr val="accent2">
              <a:lumMod val="75000"/>
              <a:lumOff val="2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/>
              <a:t>Non Destructive Technology Apprentices</a:t>
            </a:r>
          </a:p>
        </p:txBody>
      </p:sp>
    </p:spTree>
    <p:extLst>
      <p:ext uri="{BB962C8B-B14F-4D97-AF65-F5344CB8AC3E}">
        <p14:creationId xmlns:p14="http://schemas.microsoft.com/office/powerpoint/2010/main" val="86354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33287" y="1947080"/>
            <a:ext cx="8063438" cy="38822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CM easy to incorporate.  Good support from Institute of Apprentices.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During the apprenticeship, they start to become VERY useful after a year or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Excellent work ethic and enthusiasm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Prize winning (e.g. top of year 1</a:t>
            </a:r>
            <a:r>
              <a:rPr lang="en-GB" baseline="30000"/>
              <a:t>st</a:t>
            </a:r>
            <a:r>
              <a:rPr lang="en-GB"/>
              <a:t> class degrees, university prizes, BINDT prizes, IOM</a:t>
            </a:r>
            <a:r>
              <a:rPr lang="en-GB">
                <a:latin typeface="Calibri"/>
              </a:rPr>
              <a:t>³ awards </a:t>
            </a:r>
            <a:r>
              <a:rPr lang="en-GB" err="1">
                <a:latin typeface="Calibri"/>
              </a:rPr>
              <a:t>etc</a:t>
            </a:r>
            <a:r>
              <a:rPr lang="en-GB">
                <a:latin typeface="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+mn-lt"/>
              </a:rPr>
              <a:t>Right thing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latin typeface="+mn-lt"/>
              </a:rPr>
              <a:t>We need to remove the barriers between NDT, CM and SHM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05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000" y="6210300"/>
            <a:ext cx="26797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115315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The problem with NDT recruitment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Government trailblazers (England and Scotland)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Rolls-Royce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Costs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Project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2725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900" y="6210300"/>
            <a:ext cx="28067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12001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514" y="225848"/>
            <a:ext cx="7782447" cy="927312"/>
          </a:xfrm>
        </p:spPr>
        <p:txBody>
          <a:bodyPr/>
          <a:lstStyle/>
          <a:p>
            <a:r>
              <a:rPr lang="en-GB"/>
              <a:t>Problem Statement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4" y="642943"/>
            <a:ext cx="5819775" cy="39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1847" y="3835402"/>
            <a:ext cx="40527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900">
                <a:solidFill>
                  <a:schemeClr val="bg1"/>
                </a:solidFill>
                <a:cs typeface="Arial" panose="020B0604020202020204" pitchFamily="34" charset="0"/>
              </a:rPr>
              <a:t>REF: KTN Report  “A Landscape for the future of NDT in the UK Economy”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5684530" y="1531939"/>
            <a:ext cx="2347913" cy="2955926"/>
          </a:xfrm>
          <a:custGeom>
            <a:avLst/>
            <a:gdLst>
              <a:gd name="connsiteX0" fmla="*/ 0 w 2346960"/>
              <a:gd name="connsiteY0" fmla="*/ 914400 h 2956560"/>
              <a:gd name="connsiteX1" fmla="*/ 1539240 w 2346960"/>
              <a:gd name="connsiteY1" fmla="*/ 2956560 h 2956560"/>
              <a:gd name="connsiteX2" fmla="*/ 1539240 w 2346960"/>
              <a:gd name="connsiteY2" fmla="*/ 2956560 h 2956560"/>
              <a:gd name="connsiteX3" fmla="*/ 2346960 w 2346960"/>
              <a:gd name="connsiteY3" fmla="*/ 0 h 2956560"/>
              <a:gd name="connsiteX4" fmla="*/ 2346960 w 2346960"/>
              <a:gd name="connsiteY4" fmla="*/ 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960" h="2956560">
                <a:moveTo>
                  <a:pt x="0" y="914400"/>
                </a:moveTo>
                <a:lnTo>
                  <a:pt x="1539240" y="2956560"/>
                </a:lnTo>
                <a:lnTo>
                  <a:pt x="1539240" y="2956560"/>
                </a:lnTo>
                <a:lnTo>
                  <a:pt x="2346960" y="0"/>
                </a:lnTo>
                <a:lnTo>
                  <a:pt x="2346960" y="0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38664" y="4771531"/>
            <a:ext cx="7782447" cy="1743570"/>
          </a:xfrm>
        </p:spPr>
        <p:txBody>
          <a:bodyPr/>
          <a:lstStyle/>
          <a:p>
            <a:r>
              <a:rPr lang="en-GB" altLang="en-US"/>
              <a:t>Our UK ~450 NDT suppliers to Rolls-Royce are in the same boat…………</a:t>
            </a:r>
          </a:p>
          <a:p>
            <a:r>
              <a:rPr lang="en-GB" altLang="en-US"/>
              <a:t>Big change - average age of PCN certificate holder = 40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52445" y="1363437"/>
            <a:ext cx="2382196" cy="1274233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20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68578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700">
                <a:solidFill>
                  <a:schemeClr val="bg2"/>
                </a:solidFill>
                <a:latin typeface="RR Pioneer UltraLight Condensed" panose="020B0206030201060103" pitchFamily="34" charset="0"/>
                <a:cs typeface="+mn-cs"/>
              </a:rPr>
              <a:t>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336073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10300"/>
            <a:ext cx="284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94728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An opportunity for England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/>
              <a:t>BINDT became aware the Government were looking at new “Trailblazer” apprenticeships.</a:t>
            </a:r>
          </a:p>
          <a:p>
            <a:r>
              <a:rPr lang="en-GB"/>
              <a:t>BINDT formed an employer’s group to help draft new Government standards.</a:t>
            </a:r>
          </a:p>
          <a:p>
            <a:r>
              <a:rPr lang="en-GB"/>
              <a:t>Rolls-Royce took on the role</a:t>
            </a:r>
          </a:p>
          <a:p>
            <a:pPr marL="0" indent="0">
              <a:buNone/>
            </a:pPr>
            <a:r>
              <a:rPr lang="en-GB"/>
              <a:t>    of “lead employer.”</a:t>
            </a:r>
          </a:p>
          <a:p>
            <a:r>
              <a:rPr lang="en-GB"/>
              <a:t>Project Managed </a:t>
            </a:r>
            <a:r>
              <a:rPr lang="en-GB" err="1"/>
              <a:t>BINDT’s</a:t>
            </a:r>
            <a:r>
              <a:rPr lang="en-GB"/>
              <a:t> </a:t>
            </a:r>
          </a:p>
          <a:p>
            <a:pPr marL="177800" indent="-177800">
              <a:buNone/>
            </a:pPr>
            <a:r>
              <a:rPr lang="en-GB"/>
              <a:t>	&amp; Roger Lyon.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160"/>
          <a:stretch/>
        </p:blipFill>
        <p:spPr>
          <a:xfrm>
            <a:off x="6868871" y="3230088"/>
            <a:ext cx="4938118" cy="36279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492419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2018 Rolls-Royce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 </a:t>
            </a:r>
            <a:r>
              <a:rPr lang="en-GB" sz="1000"/>
              <a:t>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71" y="4685871"/>
            <a:ext cx="1447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7005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What the employer group wanted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/>
              <a:t>NDT qualifications (EN4179 and/or PCN ISO:9712).</a:t>
            </a:r>
          </a:p>
          <a:p>
            <a:r>
              <a:rPr lang="en-GB"/>
              <a:t>Flexibility to chose what (or even if) we wanted when it came to college &amp; university courses.</a:t>
            </a:r>
          </a:p>
          <a:p>
            <a:r>
              <a:rPr lang="en-GB"/>
              <a:t>To ensure apprentices were ethical and had the right work behaviours; communication, project delivery, integrity,  </a:t>
            </a:r>
          </a:p>
          <a:p>
            <a:r>
              <a:rPr lang="en-GB"/>
              <a:t>To be as inclusive as possible, so small and large employers could use the scheme.  To ensure equipment manufacturers could use the scheme.</a:t>
            </a:r>
          </a:p>
          <a:p>
            <a:r>
              <a:rPr lang="en-GB"/>
              <a:t>To ensure we gained the maximum possible funding</a:t>
            </a:r>
          </a:p>
          <a:p>
            <a:r>
              <a:rPr lang="en-GB"/>
              <a:t>To cover shop floor inspectors at NDT Level 2 and promoting them to the next NDT Level 3.</a:t>
            </a:r>
          </a:p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492419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2018 Rolls-Royce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 </a:t>
            </a:r>
            <a:r>
              <a:rPr lang="en-GB" sz="1000"/>
              <a:t>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156803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How to get started/what to do (England)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/>
              <a:t>Find a “Lead Provider.”  They are the ones who work with the employer to create a programme. Consult BINDT if stuck.</a:t>
            </a:r>
          </a:p>
          <a:p>
            <a:r>
              <a:rPr lang="en-GB"/>
              <a:t>The employer selects what NDT methods and training is required.  They have the choice of which NDT Training School to use for PCN/EN4179.</a:t>
            </a:r>
          </a:p>
          <a:p>
            <a:r>
              <a:rPr lang="en-GB"/>
              <a:t>Ensure you read the BINDT checklists on how to run the programme (e.g. quarterly reviews, evidence, NDT experience log book </a:t>
            </a:r>
            <a:r>
              <a:rPr lang="en-GB" err="1"/>
              <a:t>etc</a:t>
            </a:r>
            <a:r>
              <a:rPr lang="en-GB"/>
              <a:t>).</a:t>
            </a:r>
          </a:p>
          <a:p>
            <a:r>
              <a:rPr lang="en-GB"/>
              <a:t>Assign the Apprentice a suitable project(s)</a:t>
            </a:r>
          </a:p>
          <a:p>
            <a:r>
              <a:rPr lang="en-GB"/>
              <a:t>Complete the “portfolio of evidence”</a:t>
            </a:r>
          </a:p>
          <a:p>
            <a:r>
              <a:rPr lang="en-GB"/>
              <a:t>Prepare the Apprentice for their “End point assessment”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1825"/>
            <a:ext cx="2298821" cy="30289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492419" y="6259512"/>
            <a:ext cx="2704179" cy="42060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2018 Rolls-Royce</a:t>
            </a:r>
          </a:p>
          <a:p>
            <a:pPr lvl="1"/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 </a:t>
            </a:r>
            <a:r>
              <a:rPr lang="en-GB" sz="1000"/>
              <a:t>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889000" y="6210300"/>
            <a:ext cx="15875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Non-confidential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© 2021 Rolls-Royce</a:t>
            </a:r>
          </a:p>
          <a:p>
            <a:r>
              <a:rPr lang="en-GB" sz="1000">
                <a:solidFill>
                  <a:schemeClr val="bg2">
                    <a:lumMod val="75000"/>
                  </a:schemeClr>
                </a:solidFill>
              </a:rPr>
              <a:t>Not Subject to Export</a:t>
            </a:r>
          </a:p>
        </p:txBody>
      </p:sp>
    </p:spTree>
    <p:extLst>
      <p:ext uri="{BB962C8B-B14F-4D97-AF65-F5344CB8AC3E}">
        <p14:creationId xmlns:p14="http://schemas.microsoft.com/office/powerpoint/2010/main" val="266163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2607" y="324433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ibaillie2017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94597"/>
              </p:ext>
            </p:extLst>
          </p:nvPr>
        </p:nvGraphicFramePr>
        <p:xfrm>
          <a:off x="0" y="-15766"/>
          <a:ext cx="12192000" cy="702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4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6792"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endParaRPr lang="en-GB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endParaRPr lang="en-GB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Apprenticeship Certificate Requirements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(Government Standard &amp; Mandatory)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Engineering Council Requirements, administered by the British Institute of NDT (BINDT)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723"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Standard</a:t>
                      </a: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indent="140335"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</a:rPr>
                        <a:t>Max. Funding</a:t>
                      </a:r>
                      <a:endParaRPr lang="en-GB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+mn-ea"/>
                          <a:cs typeface="+mn-cs"/>
                        </a:rPr>
                        <a:t>Approx. Time</a:t>
                      </a:r>
                      <a:r>
                        <a:rPr lang="en-GB" sz="1800" b="1" baseline="0">
                          <a:effectLst/>
                          <a:latin typeface="+mn-lt"/>
                          <a:ea typeface="+mn-ea"/>
                          <a:cs typeface="+mn-cs"/>
                        </a:rPr>
                        <a:t> Taken</a:t>
                      </a:r>
                      <a:endParaRPr lang="en-GB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40335"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</a:rPr>
                        <a:t>Qualifications (Mandatory)</a:t>
                      </a:r>
                      <a:endParaRPr lang="en-GB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</a:rPr>
                        <a:t>No. of years engineering experience</a:t>
                      </a:r>
                      <a:endParaRPr lang="en-GB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</a:rPr>
                        <a:t>BINDT membership and Engineering Registration</a:t>
                      </a:r>
                      <a:r>
                        <a:rPr lang="en-GB" sz="1800" b="1" baseline="0">
                          <a:effectLst/>
                          <a:latin typeface="+mn-lt"/>
                        </a:rPr>
                        <a:t> suitability</a:t>
                      </a:r>
                      <a:endParaRPr lang="en-GB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88">
                <a:tc rowSpan="3">
                  <a:txBody>
                    <a:bodyPr/>
                    <a:lstStyle/>
                    <a:p>
                      <a:pPr marL="0" indent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England</a:t>
                      </a:r>
                    </a:p>
                  </a:txBody>
                  <a:tcPr marL="61851" marR="61851" marT="0" marB="0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STO358</a:t>
                      </a:r>
                    </a:p>
                  </a:txBody>
                  <a:tcPr marL="61851" marR="61851" marT="0" marB="0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£12K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1.5 years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1 NDT Level 2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EngTech</a:t>
                      </a:r>
                      <a:r>
                        <a:rPr lang="en-GB" sz="1800">
                          <a:effectLst/>
                          <a:latin typeface="+mn-lt"/>
                        </a:rPr>
                        <a:t> – 3 years’ experience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AMInstNDT</a:t>
                      </a:r>
                      <a:r>
                        <a:rPr lang="en-GB" sz="1800">
                          <a:effectLst/>
                          <a:latin typeface="+mn-lt"/>
                        </a:rPr>
                        <a:t> (with 3 years experience)</a:t>
                      </a: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32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1851" marR="61851" marT="0" marB="0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Technician</a:t>
                      </a:r>
                    </a:p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STO2888</a:t>
                      </a:r>
                    </a:p>
                  </a:txBody>
                  <a:tcPr marL="61851" marR="61851" marT="0" marB="0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£18K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3 years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3 NDT Level 2s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IEng</a:t>
                      </a:r>
                      <a:r>
                        <a:rPr lang="en-GB" sz="1800">
                          <a:effectLst/>
                          <a:latin typeface="+mn-lt"/>
                        </a:rPr>
                        <a:t> – 5 years’ experience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AMInstNDT</a:t>
                      </a:r>
                      <a:r>
                        <a:rPr lang="en-GB" sz="1800">
                          <a:effectLst/>
                          <a:latin typeface="+mn-lt"/>
                        </a:rPr>
                        <a:t> (with 3 years experience)</a:t>
                      </a: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3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</a:p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STO369</a:t>
                      </a: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£27k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4 years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&gt;= 1 NDT Level 3</a:t>
                      </a:r>
                    </a:p>
                    <a:p>
                      <a:pPr marL="0" marR="0" indent="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  <a:latin typeface="+mn-lt"/>
                        </a:rPr>
                        <a:t>BEng or BSc NDT Degree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39700" algn="l"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Interim IEng</a:t>
                      </a:r>
                      <a:r>
                        <a:rPr lang="en-GB" sz="1800" baseline="0">
                          <a:effectLst/>
                          <a:latin typeface="+mn-lt"/>
                        </a:rPr>
                        <a:t> after 4 years experience  with 1 year wait for full registration.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MInstNDT</a:t>
                      </a:r>
                      <a:r>
                        <a:rPr lang="en-GB" sz="1800">
                          <a:effectLst/>
                          <a:latin typeface="+mn-lt"/>
                        </a:rPr>
                        <a:t> (with 5 years experience)</a:t>
                      </a: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868">
                <a:tc rowSpan="2">
                  <a:txBody>
                    <a:bodyPr/>
                    <a:lstStyle/>
                    <a:p>
                      <a:pPr marL="0" indent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Scotland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Technician</a:t>
                      </a:r>
                    </a:p>
                    <a:p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(Draft)</a:t>
                      </a:r>
                      <a:endParaRPr lang="en-GB" sz="1800" b="1">
                        <a:latin typeface="+mn-lt"/>
                      </a:endParaRPr>
                    </a:p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endParaRPr lang="en-GB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13970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  <a:latin typeface="+mn-lt"/>
                        </a:rPr>
                        <a:t>3 years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39700" algn="ctr"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NDT Level 2s + college qualification (draft)</a:t>
                      </a: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AMInstNDT</a:t>
                      </a:r>
                      <a:r>
                        <a:rPr lang="en-GB" sz="1800">
                          <a:effectLst/>
                          <a:latin typeface="+mn-lt"/>
                        </a:rPr>
                        <a:t> (with 3 years experience)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568">
                <a:tc vMerge="1">
                  <a:txBody>
                    <a:bodyPr/>
                    <a:lstStyle/>
                    <a:p>
                      <a:pPr marL="0" indent="139700" algn="l" defTabSz="914354" rtl="0" eaLnBrk="1" latinLnBrk="0" hangingPunct="1"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Apprenticeship Engineering </a:t>
                      </a:r>
                    </a:p>
                  </a:txBody>
                  <a:tcPr marL="61851" marR="61851" marT="0" marB="0" anchor="ctr">
                    <a:solidFill>
                      <a:srgbClr val="4F98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</a:t>
                      </a:r>
                      <a:r>
                        <a:rPr lang="en-GB" sz="18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fees = £0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13970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  <a:latin typeface="+mn-lt"/>
                        </a:rPr>
                        <a:t>4 years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39700" algn="ctr"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BEng (Hons) Engineering: Design and Manufacture 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IEng – 5 years’ experience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err="1">
                          <a:effectLst/>
                          <a:latin typeface="+mn-lt"/>
                        </a:rPr>
                        <a:t>MInstNDT</a:t>
                      </a:r>
                      <a:r>
                        <a:rPr lang="en-GB" sz="1800">
                          <a:effectLst/>
                          <a:latin typeface="+mn-lt"/>
                        </a:rPr>
                        <a:t> (with 5 years experience)</a:t>
                      </a: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555482" y="0"/>
            <a:ext cx="0" cy="7094483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4837507"/>
            <a:ext cx="12191999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39189"/>
      </p:ext>
    </p:extLst>
  </p:cSld>
  <p:clrMapOvr>
    <a:masterClrMapping/>
  </p:clrMapOvr>
</p:sld>
</file>

<file path=ppt/theme/theme1.xml><?xml version="1.0" encoding="utf-8"?>
<a:theme xmlns:a="http://schemas.openxmlformats.org/drawingml/2006/main" name="RR 2018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56daa8a-7b27-48ac-85d4-db65acb580b6" origin="userSelected">
  <element uid="76cb6641-65c9-4928-b1aa-841d1b5bdb86" value=""/>
  <element uid="49330798-7003-4e86-8332-af49f20564a6" value=""/>
  <element uid="ec6abd3b-c0d6-4fa7-a60a-349d0f822e3b" value=""/>
  <element uid="46fe2329-c02b-4495-b624-12a499d069e2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c2Y2I2NjQxLTY1YzktNDkyOC1iMWFhLTg0MWQxYjViZGI4NiIgdmFsdWU9IiIgeG1sbnM9Imh0dHA6Ly93d3cuYm9sZG9uamFtZXMuY29tLzIwMDgvMDEvc2llL2ludGVybmFsL2xhYmVsIiAvPjxlbGVtZW50IHVpZD0iNDkzMzA3OTgtNzAwMy00ZTg2LTgzMzItYWY0OWYyMDU2NGE2IiB2YWx1ZT0iIiB4bWxucz0iaHR0cDovL3d3dy5ib2xkb25qYW1lcy5jb20vMjAwOC8wMS9zaWUvaW50ZXJuYWwvbGFiZWwiIC8+PGVsZW1lbnQgdWlkPSJlYzZhYmQzYi1jMGQ2LTRmYTctYTYwYS0zNDlkMGY4MjJlM2IiIHZhbHVlPSIiIHhtbG5zPSJodHRwOi8vd3d3LmJvbGRvbmphbWVzLmNvbS8yMDA4LzAxL3NpZS9pbnRlcm5hbC9sYWJlbCIgLz48ZWxlbWVudCB1aWQ9IjQ2ZmUyMzI5LWMwMmItNDQ5NS1iNjI0LTEyYTQ5OWQwNjllMiIgdmFsdWU9IiIgeG1sbnM9Imh0dHA6Ly93d3cuYm9sZG9uamFtZXMuY29tLzIwMDgvMDEvc2llL2ludGVybmFsL2xhYmVsIiAvPjwvc2lzbD48VXNlck5hbWU+UlJMT0NBTFx1NTMxOTY1PC9Vc2VyTmFtZT48RGF0ZVRpbWU+MDQvU2VwLzIwMjAgMTI6MzY6MTk8L0RhdGVUaW1lPjxMYWJlbFN0cmluZz5Ob24tQ29uZmlkZW50aWFsIC0gUm9sbHMtUm95Y2UgQ29udGVudCBPbmx5IC0gTm90IFN1YmplY3QgdG8gRXhwb3J0IENvbnRyb2wgICAgIDwvTGFiZWxTdHJpbmc+PC9pdGVtPjwvbGFiZWxIaXN0b3J5Pg==</Value>
</WrappedLabelHistory>
</file>

<file path=customXml/itemProps1.xml><?xml version="1.0" encoding="utf-8"?>
<ds:datastoreItem xmlns:ds="http://schemas.openxmlformats.org/officeDocument/2006/customXml" ds:itemID="{EEC91009-BE21-47FD-9C91-11ACFC321B01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B5060024-E9C2-4B70-B0AE-C533B079B3C6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RR 2018</Template>
  <TotalTime>5397</TotalTime>
  <Words>938</Words>
  <Application>Microsoft Office PowerPoint</Application>
  <PresentationFormat>Widescreen</PresentationFormat>
  <Paragraphs>197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Wingdings</vt:lpstr>
      <vt:lpstr>RR Pioneer Medium</vt:lpstr>
      <vt:lpstr>RR Pioneer</vt:lpstr>
      <vt:lpstr>RR Pioneer Light Condensed</vt:lpstr>
      <vt:lpstr>Calibri</vt:lpstr>
      <vt:lpstr>RR Pioneer UltraLight Condensed</vt:lpstr>
      <vt:lpstr>Arial</vt:lpstr>
      <vt:lpstr>RR Pioneer Bold</vt:lpstr>
      <vt:lpstr>RR 2018</vt:lpstr>
      <vt:lpstr>1_RR</vt:lpstr>
      <vt:lpstr>PowerPoint Presentation</vt:lpstr>
      <vt:lpstr>Contents</vt:lpstr>
      <vt:lpstr>PowerPoint Presentation</vt:lpstr>
      <vt:lpstr>Problem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NDE in-process for metal parts fabricated using powder based additive manufacture Leonard Bond, Centre for NDE &amp; Aerospace Engineering, Iowa State University</dc:title>
  <dc:creator>Judith Mair</dc:creator>
  <cp:keywords>|1:Non-Conf|5:NonExpCont|6:NonGov|2:Rolls-Royce|</cp:keywords>
  <cp:lastModifiedBy>Karen Cambridge</cp:lastModifiedBy>
  <cp:revision>224</cp:revision>
  <cp:lastPrinted>2018-09-07T13:03:38Z</cp:lastPrinted>
  <dcterms:created xsi:type="dcterms:W3CDTF">2018-06-11T14:10:34Z</dcterms:created>
  <dcterms:modified xsi:type="dcterms:W3CDTF">2021-06-23T08:14:01Z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47426d26-efd5-4914-a0a0-1b1a2f53d137</vt:lpwstr>
  </property>
  <property fmtid="{D5CDD505-2E9C-101B-9397-08002B2CF9AE}" pid="3" name="bjSaver">
    <vt:lpwstr>ZaPJkvPNtnpdj+VEUTpPYGXRtS24vNQ1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policy="e56daa8a-7b27-48ac-85d4-db65acb580b6" origin="userSelected" xmlns="http://www.boldonj</vt:lpwstr>
  </property>
  <property fmtid="{D5CDD505-2E9C-101B-9397-08002B2CF9AE}" pid="5" name="bjDocumentLabelXML-0">
    <vt:lpwstr>ames.com/2008/01/sie/internal/label"&gt;&lt;element uid="76cb6641-65c9-4928-b1aa-841d1b5bdb86" value="" /&gt;&lt;element uid="49330798-7003-4e86-8332-af49f20564a6" value="" /&gt;&lt;element uid="ec6abd3b-c0d6-4fa7-a60a-349d0f822e3b" value="" /&gt;&lt;element uid="46fe2329-c02b-4</vt:lpwstr>
  </property>
  <property fmtid="{D5CDD505-2E9C-101B-9397-08002B2CF9AE}" pid="6" name="bjDocumentLabelXML-1">
    <vt:lpwstr>495-b624-12a499d069e2" value="" /&gt;&lt;/sisl&gt;</vt:lpwstr>
  </property>
  <property fmtid="{D5CDD505-2E9C-101B-9397-08002B2CF9AE}" pid="7" name="bjDocumentSecurityLabel">
    <vt:lpwstr>Non-Confidential - Rolls-Royce Content Only - Not Subject to Export Control     </vt:lpwstr>
  </property>
  <property fmtid="{D5CDD505-2E9C-101B-9397-08002B2CF9AE}" pid="8" name="GovSecClass">
    <vt:lpwstr>No_Classification</vt:lpwstr>
  </property>
  <property fmtid="{D5CDD505-2E9C-101B-9397-08002B2CF9AE}" pid="9" name="Ownership">
    <vt:lpwstr>Rolls-Royce_content_only</vt:lpwstr>
  </property>
  <property fmtid="{D5CDD505-2E9C-101B-9397-08002B2CF9AE}" pid="10" name="TCGovSecClass">
    <vt:lpwstr>No_Classification</vt:lpwstr>
  </property>
  <property fmtid="{D5CDD505-2E9C-101B-9397-08002B2CF9AE}" pid="11" name="BusinessSensitivity">
    <vt:lpwstr>Non-Confidential</vt:lpwstr>
  </property>
  <property fmtid="{D5CDD505-2E9C-101B-9397-08002B2CF9AE}" pid="12" name="ExportControlled">
    <vt:lpwstr>Not_Subject_to_Export_Control</vt:lpwstr>
  </property>
  <property fmtid="{D5CDD505-2E9C-101B-9397-08002B2CF9AE}" pid="13" name="bjLabelHistoryID">
    <vt:lpwstr>{B5060024-E9C2-4B70-B0AE-C533B079B3C6}</vt:lpwstr>
  </property>
</Properties>
</file>